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265" r:id="rId2"/>
    <p:sldMasterId id="2147484367" r:id="rId3"/>
  </p:sldMasterIdLst>
  <p:notesMasterIdLst>
    <p:notesMasterId r:id="rId20"/>
  </p:notesMasterIdLst>
  <p:handoutMasterIdLst>
    <p:handoutMasterId r:id="rId21"/>
  </p:handoutMasterIdLst>
  <p:sldIdLst>
    <p:sldId id="279" r:id="rId4"/>
    <p:sldId id="287" r:id="rId5"/>
    <p:sldId id="290" r:id="rId6"/>
    <p:sldId id="294" r:id="rId7"/>
    <p:sldId id="292" r:id="rId8"/>
    <p:sldId id="308" r:id="rId9"/>
    <p:sldId id="301" r:id="rId10"/>
    <p:sldId id="302" r:id="rId11"/>
    <p:sldId id="303" r:id="rId12"/>
    <p:sldId id="307" r:id="rId13"/>
    <p:sldId id="298" r:id="rId14"/>
    <p:sldId id="296" r:id="rId15"/>
    <p:sldId id="297" r:id="rId16"/>
    <p:sldId id="306" r:id="rId17"/>
    <p:sldId id="309" r:id="rId18"/>
    <p:sldId id="300" r:id="rId19"/>
  </p:sldIdLst>
  <p:sldSz cx="12188825" cy="6858000"/>
  <p:notesSz cx="7315200" cy="96012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6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80" d="100"/>
          <a:sy n="80" d="100"/>
        </p:scale>
        <p:origin x="378" y="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954C6E1-AF92-4FB7-A013-0B520EBC30AE}" type="datetimeFigureOut">
              <a:rPr lang="en-US"/>
              <a:t>2/14/2016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C10850-0874-4A61-99B4-D613C5E8D9EA}" type="datetimeFigureOut">
              <a:rPr lang="en-US"/>
              <a:t>2/14/2016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4530"/>
            <a:ext cx="9141619" cy="2387600"/>
          </a:xfrm>
        </p:spPr>
        <p:txBody>
          <a:bodyPr anchor="b">
            <a:normAutofit/>
          </a:bodyPr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>
            <a:normAutofit/>
          </a:bodyPr>
          <a:lstStyle>
            <a:lvl1pPr marL="0" indent="0" algn="ctr"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 algn="ctr">
              <a:buNone/>
              <a:defRPr sz="27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14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2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0362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0363"/>
            <a:ext cx="7732286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3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0556" y="1300786"/>
            <a:ext cx="8687713" cy="2509213"/>
          </a:xfrm>
        </p:spPr>
        <p:txBody>
          <a:bodyPr anchor="b">
            <a:normAutofit/>
          </a:bodyPr>
          <a:lstStyle>
            <a:lvl1pPr algn="ctr">
              <a:defRPr sz="47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0556" y="3886201"/>
            <a:ext cx="8687713" cy="1371599"/>
          </a:xfrm>
        </p:spPr>
        <p:txBody>
          <a:bodyPr>
            <a:normAutofit/>
          </a:bodyPr>
          <a:lstStyle>
            <a:lvl1pPr marL="0" indent="0" algn="ctr">
              <a:buNone/>
              <a:defRPr sz="2199">
                <a:solidFill>
                  <a:schemeClr val="bg1">
                    <a:lumMod val="50000"/>
                  </a:schemeClr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0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536" y="2367093"/>
            <a:ext cx="10361127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7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6" y="828564"/>
            <a:ext cx="10349056" cy="2736819"/>
          </a:xfrm>
        </p:spPr>
        <p:txBody>
          <a:bodyPr anchor="b">
            <a:normAutofit/>
          </a:bodyPr>
          <a:lstStyle>
            <a:lvl1pPr>
              <a:defRPr sz="3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536" y="3657458"/>
            <a:ext cx="10349056" cy="1368183"/>
          </a:xfrm>
        </p:spPr>
        <p:txBody>
          <a:bodyPr>
            <a:normAutofit/>
          </a:bodyPr>
          <a:lstStyle>
            <a:lvl1pPr marL="0" indent="0" algn="ctr">
              <a:buNone/>
              <a:defRPr sz="1999">
                <a:solidFill>
                  <a:schemeClr val="bg1">
                    <a:lumMod val="50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1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537" y="618518"/>
            <a:ext cx="10361752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536" y="2367093"/>
            <a:ext cx="510469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0593" y="2367093"/>
            <a:ext cx="51040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2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537" y="618518"/>
            <a:ext cx="10361752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029" y="2371018"/>
            <a:ext cx="4872205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5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537" y="3051013"/>
            <a:ext cx="510469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4757" y="2371018"/>
            <a:ext cx="488053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5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0593" y="3051013"/>
            <a:ext cx="510407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4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2/14/2016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6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09600"/>
            <a:ext cx="3934663" cy="2023252"/>
          </a:xfrm>
        </p:spPr>
        <p:txBody>
          <a:bodyPr anchor="b"/>
          <a:lstStyle>
            <a:lvl1pPr algn="ctr"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6740" y="609601"/>
            <a:ext cx="6198548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7" y="2632852"/>
            <a:ext cx="3934664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1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09600"/>
            <a:ext cx="5933423" cy="2023254"/>
          </a:xfrm>
        </p:spPr>
        <p:txBody>
          <a:bodyPr anchor="b"/>
          <a:lstStyle>
            <a:lvl1pPr algn="ctr"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2870" y="609601"/>
            <a:ext cx="3254510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7" y="2632853"/>
            <a:ext cx="5933403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5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6" y="4289374"/>
            <a:ext cx="10361733" cy="81161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435" y="698261"/>
            <a:ext cx="9819974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6" y="5108728"/>
            <a:ext cx="10361753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3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6" y="609600"/>
            <a:ext cx="10361753" cy="3427245"/>
          </a:xfrm>
        </p:spPr>
        <p:txBody>
          <a:bodyPr anchor="ctr"/>
          <a:lstStyle>
            <a:lvl1pPr algn="ctr"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7" y="4204821"/>
            <a:ext cx="10361753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52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609600"/>
            <a:ext cx="9300329" cy="2992904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196" y="3610032"/>
            <a:ext cx="8750020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6" y="4372797"/>
            <a:ext cx="10361753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227" y="75416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4809" y="29935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125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2138722"/>
            <a:ext cx="10361753" cy="2511835"/>
          </a:xfrm>
        </p:spPr>
        <p:txBody>
          <a:bodyPr anchor="b"/>
          <a:lstStyle>
            <a:lvl1pPr algn="ctr"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7" y="4662335"/>
            <a:ext cx="1036175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80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536" y="609600"/>
            <a:ext cx="10361753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536" y="2367093"/>
            <a:ext cx="329811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536" y="2943356"/>
            <a:ext cx="3298117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1230" y="2367093"/>
            <a:ext cx="329066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0192" y="2943356"/>
            <a:ext cx="330249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1222" y="2367093"/>
            <a:ext cx="330406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1222" y="2943356"/>
            <a:ext cx="3304067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69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536" y="610772"/>
            <a:ext cx="10361753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536" y="4204820"/>
            <a:ext cx="329555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536" y="2367093"/>
            <a:ext cx="3295551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536" y="4781082"/>
            <a:ext cx="3295551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1602" y="4204820"/>
            <a:ext cx="330096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0191" y="2367093"/>
            <a:ext cx="330249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0191" y="4781081"/>
            <a:ext cx="330249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1222" y="4204820"/>
            <a:ext cx="32998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1222" y="2367093"/>
            <a:ext cx="3304067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1097" y="4781079"/>
            <a:ext cx="3304192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45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537" y="2367094"/>
            <a:ext cx="10361753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0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609602"/>
            <a:ext cx="2552661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537" y="609602"/>
            <a:ext cx="7656730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12423"/>
            <a:ext cx="10512862" cy="2851208"/>
          </a:xfrm>
        </p:spPr>
        <p:txBody>
          <a:bodyPr anchor="b">
            <a:normAutofit/>
          </a:bodyPr>
          <a:lstStyle>
            <a:lvl1pPr>
              <a:defRPr sz="5998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52634"/>
            <a:ext cx="10512862" cy="1500187"/>
          </a:xfrm>
        </p:spPr>
        <p:txBody>
          <a:bodyPr anchor="t">
            <a:normAutofit/>
          </a:bodyPr>
          <a:lstStyle>
            <a:lvl1pPr marL="0" indent="0"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5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907" y="1828801"/>
            <a:ext cx="5180251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8801"/>
            <a:ext cx="5180251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907" y="1681851"/>
            <a:ext cx="5154857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4907" y="2507551"/>
            <a:ext cx="5154857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851"/>
            <a:ext cx="5180252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7551"/>
            <a:ext cx="5180252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9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2/14/2016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20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9" y="457201"/>
            <a:ext cx="3930896" cy="1600197"/>
          </a:xfrm>
        </p:spPr>
        <p:txBody>
          <a:bodyPr anchor="b">
            <a:normAutofit/>
          </a:bodyPr>
          <a:lstStyle>
            <a:lvl1pPr>
              <a:defRPr sz="31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0" y="990600"/>
            <a:ext cx="6170593" cy="48768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029" y="2057399"/>
            <a:ext cx="3930896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6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9" y="457200"/>
            <a:ext cx="3930896" cy="1600200"/>
          </a:xfrm>
        </p:spPr>
        <p:txBody>
          <a:bodyPr anchor="b">
            <a:normAutofit/>
          </a:bodyPr>
          <a:lstStyle>
            <a:lvl1pPr>
              <a:defRPr sz="31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0250" y="990600"/>
            <a:ext cx="6170593" cy="4876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029" y="2057400"/>
            <a:ext cx="3930896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3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4907" y="365760"/>
            <a:ext cx="10512862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907" y="1828801"/>
            <a:ext cx="10512862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B9B9059-F1D6-41D0-95CF-D21CAA096B3A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5283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1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88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537" y="618518"/>
            <a:ext cx="10361752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537" y="2367094"/>
            <a:ext cx="10361753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6737" y="588327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537" y="5883276"/>
            <a:ext cx="6671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1273" y="5883276"/>
            <a:ext cx="764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3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  <p:sldLayoutId id="2147484379" r:id="rId12"/>
    <p:sldLayoutId id="2147484380" r:id="rId13"/>
    <p:sldLayoutId id="2147484381" r:id="rId14"/>
    <p:sldLayoutId id="2147484382" r:id="rId15"/>
    <p:sldLayoutId id="2147484383" r:id="rId16"/>
    <p:sldLayoutId id="214748438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126" rtl="0" eaLnBrk="1" latinLnBrk="0" hangingPunct="1">
        <a:lnSpc>
          <a:spcPct val="90000"/>
        </a:lnSpc>
        <a:spcBef>
          <a:spcPct val="0"/>
        </a:spcBef>
        <a:buNone/>
        <a:defRPr sz="3599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199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79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bodysystemsprojecct.blogspot.com/2014/03/taking-out-central-nervous-systems.html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122612" y="1964267"/>
            <a:ext cx="8034607" cy="2421464"/>
          </a:xfrm>
        </p:spPr>
        <p:txBody>
          <a:bodyPr/>
          <a:lstStyle/>
          <a:p>
            <a:r>
              <a:rPr lang="en-US" dirty="0" smtClean="0"/>
              <a:t>Transcripts by the numbers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17612" y="4267200"/>
            <a:ext cx="9751060" cy="1346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Jill A. Pierson</a:t>
            </a:r>
          </a:p>
          <a:p>
            <a:r>
              <a:rPr lang="en-US" dirty="0" smtClean="0"/>
              <a:t>Tools Concept and Data Analysis</a:t>
            </a:r>
          </a:p>
          <a:p>
            <a:r>
              <a:rPr lang="en-US" dirty="0" smtClean="0"/>
              <a:t>February 19,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457200"/>
            <a:ext cx="10361752" cy="609601"/>
          </a:xfrm>
        </p:spPr>
        <p:txBody>
          <a:bodyPr>
            <a:normAutofit/>
          </a:bodyPr>
          <a:lstStyle/>
          <a:p>
            <a:r>
              <a:rPr lang="en-US" dirty="0" smtClean="0"/>
              <a:t>Absolute Formulas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60412" y="1371601"/>
            <a:ext cx="4936417" cy="44196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70593" y="1371601"/>
            <a:ext cx="5104070" cy="44195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dirty="0" smtClean="0"/>
              <a:t>Absolute Cell Reference</a:t>
            </a:r>
          </a:p>
          <a:p>
            <a:pPr lvl="1"/>
            <a:r>
              <a:rPr lang="en-US" sz="2800" dirty="0" smtClean="0"/>
              <a:t>Used in Minimum </a:t>
            </a:r>
          </a:p>
          <a:p>
            <a:pPr lvl="1"/>
            <a:r>
              <a:rPr lang="en-US" sz="2800" dirty="0" smtClean="0"/>
              <a:t>Used in Maximum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2360612" y="1219200"/>
            <a:ext cx="3124200" cy="60960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4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features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Graphs and Charts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0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304801"/>
            <a:ext cx="10361752" cy="761999"/>
          </a:xfrm>
        </p:spPr>
        <p:txBody>
          <a:bodyPr>
            <a:normAutofit/>
          </a:bodyPr>
          <a:lstStyle/>
          <a:p>
            <a:r>
              <a:rPr lang="en-US" dirty="0" smtClean="0"/>
              <a:t>Bar Graph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029" y="1143000"/>
            <a:ext cx="9748983" cy="457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Fiscal Years Comparison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170593" y="1752601"/>
            <a:ext cx="5104071" cy="4038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Compares number of all transcripts processed in 2014-2015 to 2015-2016</a:t>
            </a:r>
          </a:p>
          <a:p>
            <a:r>
              <a:rPr lang="en-US" sz="2400" dirty="0" smtClean="0"/>
              <a:t>Years are color coded </a:t>
            </a:r>
          </a:p>
          <a:p>
            <a:r>
              <a:rPr lang="en-US" sz="2400" dirty="0" smtClean="0"/>
              <a:t>Data callout </a:t>
            </a:r>
          </a:p>
          <a:p>
            <a:r>
              <a:rPr lang="en-US" sz="2400" dirty="0" smtClean="0"/>
              <a:t>Chart title</a:t>
            </a:r>
          </a:p>
          <a:p>
            <a:r>
              <a:rPr lang="en-US" sz="2400" dirty="0" smtClean="0"/>
              <a:t>X and y axis are labeled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8011" y="1828799"/>
            <a:ext cx="5562581" cy="39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6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381000"/>
            <a:ext cx="10361752" cy="676882"/>
          </a:xfrm>
        </p:spPr>
        <p:txBody>
          <a:bodyPr>
            <a:normAutofit/>
          </a:bodyPr>
          <a:lstStyle/>
          <a:p>
            <a:r>
              <a:rPr lang="en-US" dirty="0" smtClean="0"/>
              <a:t>E-Transcripts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029" y="1219200"/>
            <a:ext cx="9825183" cy="609600"/>
          </a:xfrm>
        </p:spPr>
        <p:txBody>
          <a:bodyPr/>
          <a:lstStyle/>
          <a:p>
            <a:pPr algn="ctr"/>
            <a:r>
              <a:rPr lang="en-US" dirty="0" smtClean="0"/>
              <a:t>Total of E-Transcripts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999062"/>
            <a:ext cx="5105400" cy="41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170593" y="1905000"/>
            <a:ext cx="5104071" cy="426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Graph measures the number of E-transcripts mailed </a:t>
            </a:r>
          </a:p>
          <a:p>
            <a:pPr lvl="1"/>
            <a:r>
              <a:rPr lang="en-US" sz="2000" dirty="0" smtClean="0"/>
              <a:t>2014-2015 and 2015-2016 fiscal years</a:t>
            </a:r>
          </a:p>
          <a:p>
            <a:r>
              <a:rPr lang="en-US" sz="2400" dirty="0" smtClean="0"/>
              <a:t>Data callout</a:t>
            </a:r>
          </a:p>
          <a:p>
            <a:r>
              <a:rPr lang="en-US" sz="2400" dirty="0" smtClean="0"/>
              <a:t>X and Y Axis are labeled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613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228601"/>
            <a:ext cx="10361752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32676127"/>
              </p:ext>
            </p:extLst>
          </p:nvPr>
        </p:nvGraphicFramePr>
        <p:xfrm>
          <a:off x="913537" y="1143001"/>
          <a:ext cx="10361612" cy="487680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37475"/>
                <a:gridCol w="9524137"/>
              </a:tblGrid>
              <a:tr h="57305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CHECK</a:t>
                      </a:r>
                      <a:r>
                        <a:rPr lang="en-US" sz="2400" baseline="0" dirty="0" smtClean="0"/>
                        <a:t> LIST</a:t>
                      </a:r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47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/>
                        <a:t>Update the month to reflect current data</a:t>
                      </a:r>
                      <a:endParaRPr lang="en-US" dirty="0"/>
                    </a:p>
                  </a:txBody>
                  <a:tcPr anchor="b"/>
                </a:tc>
              </a:tr>
              <a:tr h="4747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Add tallies for E-Transcripts, Paper Transcripts, Resent</a:t>
                      </a:r>
                      <a:endParaRPr lang="en-US" dirty="0"/>
                    </a:p>
                  </a:txBody>
                  <a:tcPr anchor="b"/>
                </a:tc>
              </a:tr>
              <a:tr h="4747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Review</a:t>
                      </a:r>
                      <a:r>
                        <a:rPr lang="en-US" baseline="0" dirty="0" smtClean="0"/>
                        <a:t> monthly sum totals</a:t>
                      </a:r>
                      <a:endParaRPr lang="en-US" dirty="0"/>
                    </a:p>
                  </a:txBody>
                  <a:tcPr anchor="b"/>
                </a:tc>
              </a:tr>
              <a:tr h="4747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Check summary</a:t>
                      </a:r>
                      <a:r>
                        <a:rPr lang="en-US" baseline="0" dirty="0" smtClean="0"/>
                        <a:t> tab for updates to report</a:t>
                      </a:r>
                      <a:endParaRPr lang="en-US" dirty="0"/>
                    </a:p>
                  </a:txBody>
                  <a:tcPr anchor="b"/>
                </a:tc>
              </a:tr>
              <a:tr h="4747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Update</a:t>
                      </a:r>
                      <a:r>
                        <a:rPr lang="en-US" baseline="0" dirty="0" smtClean="0"/>
                        <a:t> cell M13 on Summary Data Tab to include current month</a:t>
                      </a:r>
                      <a:endParaRPr lang="en-US" dirty="0"/>
                    </a:p>
                  </a:txBody>
                  <a:tcPr anchor="b"/>
                </a:tc>
              </a:tr>
              <a:tr h="4747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Check to make sure graph tabs update tallies</a:t>
                      </a:r>
                      <a:endParaRPr lang="en-US" dirty="0"/>
                    </a:p>
                  </a:txBody>
                  <a:tcPr anchor="b"/>
                </a:tc>
              </a:tr>
              <a:tr h="4747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Update year</a:t>
                      </a:r>
                      <a:r>
                        <a:rPr lang="en-US" baseline="0" dirty="0" smtClean="0"/>
                        <a:t> to date formula to include the current processing </a:t>
                      </a:r>
                      <a:endParaRPr lang="en-US" dirty="0"/>
                    </a:p>
                  </a:txBody>
                  <a:tcPr anchor="b"/>
                </a:tc>
              </a:tr>
              <a:tr h="5082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Save</a:t>
                      </a:r>
                      <a:r>
                        <a:rPr lang="en-US" baseline="0" dirty="0" smtClean="0"/>
                        <a:t> document to include the fiscal year and current month on the shared drive</a:t>
                      </a:r>
                      <a:endParaRPr lang="en-US" dirty="0"/>
                    </a:p>
                  </a:txBody>
                  <a:tcPr anchor="b"/>
                </a:tc>
              </a:tr>
              <a:tr h="4719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Email completed</a:t>
                      </a:r>
                      <a:r>
                        <a:rPr lang="en-US" baseline="0" dirty="0" smtClean="0"/>
                        <a:t> workbook to the Registrars</a:t>
                      </a:r>
                      <a:endParaRPr lang="en-US" dirty="0"/>
                    </a:p>
                  </a:txBody>
                  <a:tcPr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71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18519"/>
            <a:ext cx="10361752" cy="4482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Brainy Bits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70593" y="1066801"/>
            <a:ext cx="5104070" cy="5105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Frontal Lobe  </a:t>
            </a:r>
          </a:p>
          <a:p>
            <a:pPr lvl="1"/>
            <a:r>
              <a:rPr lang="en-US" dirty="0" smtClean="0"/>
              <a:t>Higher order thinking skills (projecting the estimated gains/losses)</a:t>
            </a:r>
          </a:p>
          <a:p>
            <a:r>
              <a:rPr lang="en-US" dirty="0" smtClean="0"/>
              <a:t>Occipital lobe </a:t>
            </a:r>
          </a:p>
          <a:p>
            <a:pPr lvl="1"/>
            <a:r>
              <a:rPr lang="en-US" dirty="0" smtClean="0"/>
              <a:t>seeing the data to enhance understanding</a:t>
            </a:r>
          </a:p>
          <a:p>
            <a:pPr lvl="1"/>
            <a:r>
              <a:rPr lang="en-US" dirty="0" smtClean="0"/>
              <a:t>visualizing the charts</a:t>
            </a:r>
          </a:p>
          <a:p>
            <a:r>
              <a:rPr lang="en-US" dirty="0" smtClean="0"/>
              <a:t>Parietal Lobe  </a:t>
            </a:r>
          </a:p>
          <a:p>
            <a:pPr lvl="1"/>
            <a:r>
              <a:rPr lang="en-US" dirty="0" smtClean="0"/>
              <a:t>Calculating totals</a:t>
            </a:r>
          </a:p>
          <a:p>
            <a:pPr lvl="1"/>
            <a:r>
              <a:rPr lang="en-US" dirty="0" smtClean="0"/>
              <a:t> Minimum</a:t>
            </a:r>
          </a:p>
          <a:p>
            <a:pPr lvl="1"/>
            <a:r>
              <a:rPr lang="en-US" dirty="0" smtClean="0"/>
              <a:t> maximum</a:t>
            </a:r>
          </a:p>
          <a:p>
            <a:pPr lvl="1"/>
            <a:r>
              <a:rPr lang="en-US" dirty="0" smtClean="0"/>
              <a:t>Averages </a:t>
            </a:r>
          </a:p>
          <a:p>
            <a:pPr lvl="1"/>
            <a:r>
              <a:rPr lang="en-US" dirty="0" smtClean="0"/>
              <a:t>Percentages</a:t>
            </a:r>
          </a:p>
          <a:p>
            <a:pPr marL="0" indent="0">
              <a:buNone/>
            </a:pPr>
            <a:r>
              <a:rPr lang="en-US" dirty="0" smtClean="0"/>
              <a:t>(Sousa 16)</a:t>
            </a:r>
          </a:p>
          <a:p>
            <a:pPr lvl="1"/>
            <a:endParaRPr lang="en-US" dirty="0"/>
          </a:p>
          <a:p>
            <a:pPr marL="457063" lvl="1" indent="0">
              <a:buNone/>
            </a:pPr>
            <a:endParaRPr lang="en-US" dirty="0" smtClean="0"/>
          </a:p>
        </p:txBody>
      </p:sp>
      <p:pic>
        <p:nvPicPr>
          <p:cNvPr id="1026" name="Picture 2" descr="http://www.macmillan.org.uk/Images/Cancerinfo/Longdescriptions/Cancertypes/Largeversionofthelobesofthebrai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636437"/>
            <a:ext cx="5105400" cy="358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07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18519"/>
            <a:ext cx="10361752" cy="1057882"/>
          </a:xfrm>
        </p:spPr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536" y="1600200"/>
            <a:ext cx="10361127" cy="45719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Slide 2:  Clip art Images courtesy of Microsoft clip art files</a:t>
            </a:r>
          </a:p>
          <a:p>
            <a:pPr marL="0" indent="0">
              <a:buNone/>
            </a:pPr>
            <a:r>
              <a:rPr lang="en-US" dirty="0" smtClean="0"/>
              <a:t>Slide 4:  </a:t>
            </a:r>
            <a:r>
              <a:rPr lang="en-US" dirty="0"/>
              <a:t> Clip art Images courtesy of Microsoft clip art files</a:t>
            </a:r>
          </a:p>
          <a:p>
            <a:pPr marL="0" indent="0">
              <a:buNone/>
            </a:pPr>
            <a:r>
              <a:rPr lang="en-US" dirty="0" smtClean="0"/>
              <a:t>Slide </a:t>
            </a:r>
            <a:r>
              <a:rPr lang="en-US" dirty="0"/>
              <a:t>15 image: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bodysystemsprojecct.blogspot.com/2014/03/taking-out-central-nervous-systems.html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Sousa</a:t>
            </a:r>
            <a:r>
              <a:rPr lang="en-US" dirty="0"/>
              <a:t>, David. How the Brain Learners. 4th ed. Thousand Oaks, CA: Corwin, 2016. Print</a:t>
            </a:r>
          </a:p>
        </p:txBody>
      </p:sp>
    </p:spTree>
    <p:extLst>
      <p:ext uri="{BB962C8B-B14F-4D97-AF65-F5344CB8AC3E}">
        <p14:creationId xmlns:p14="http://schemas.microsoft.com/office/powerpoint/2010/main" val="11083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3537" y="618519"/>
            <a:ext cx="10361752" cy="753082"/>
          </a:xfrm>
        </p:spPr>
        <p:txBody>
          <a:bodyPr>
            <a:normAutofit/>
          </a:bodyPr>
          <a:lstStyle/>
          <a:p>
            <a:r>
              <a:rPr lang="en-US" dirty="0" smtClean="0"/>
              <a:t>Office of the registrar-Transcripts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685623" y="1524000"/>
            <a:ext cx="4994033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Supports over 40,000 students (present and former students)</a:t>
            </a:r>
          </a:p>
          <a:p>
            <a:r>
              <a:rPr lang="en-US" dirty="0" smtClean="0"/>
              <a:t>Transcript processing is the most requested service </a:t>
            </a:r>
          </a:p>
          <a:p>
            <a:r>
              <a:rPr lang="en-US" dirty="0" smtClean="0"/>
              <a:t>Transcripts are costly to produce</a:t>
            </a:r>
          </a:p>
          <a:p>
            <a:pPr lvl="1"/>
            <a:r>
              <a:rPr lang="en-US" dirty="0" smtClean="0"/>
              <a:t>Secure Paper </a:t>
            </a:r>
          </a:p>
          <a:p>
            <a:pPr lvl="1"/>
            <a:r>
              <a:rPr lang="en-US" dirty="0" smtClean="0"/>
              <a:t>Secure Envelopes</a:t>
            </a:r>
          </a:p>
          <a:p>
            <a:pPr lvl="1"/>
            <a:r>
              <a:rPr lang="en-US" dirty="0" smtClean="0"/>
              <a:t>Postage</a:t>
            </a:r>
          </a:p>
          <a:p>
            <a:pPr lvl="1"/>
            <a:r>
              <a:rPr lang="en-US" dirty="0" smtClean="0"/>
              <a:t>Electronic Transcripts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1828800"/>
            <a:ext cx="3500817" cy="3424237"/>
          </a:xfrm>
        </p:spPr>
      </p:pic>
    </p:spTree>
    <p:extLst>
      <p:ext uri="{BB962C8B-B14F-4D97-AF65-F5344CB8AC3E}">
        <p14:creationId xmlns:p14="http://schemas.microsoft.com/office/powerpoint/2010/main" val="1795219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537" y="228601"/>
            <a:ext cx="10361752" cy="990600"/>
          </a:xfrm>
        </p:spPr>
        <p:txBody>
          <a:bodyPr/>
          <a:lstStyle/>
          <a:p>
            <a:pPr algn="ctr"/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146029" y="1371600"/>
            <a:ext cx="4872205" cy="685800"/>
          </a:xfrm>
        </p:spPr>
        <p:txBody>
          <a:bodyPr/>
          <a:lstStyle/>
          <a:p>
            <a:pPr algn="ctr"/>
            <a:r>
              <a:rPr lang="en-US" dirty="0" smtClean="0"/>
              <a:t>Goals</a:t>
            </a:r>
          </a:p>
          <a:p>
            <a:pPr algn="ctr"/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3537" y="2209799"/>
            <a:ext cx="5104697" cy="3581401"/>
          </a:xfrm>
        </p:spPr>
        <p:txBody>
          <a:bodyPr/>
          <a:lstStyle/>
          <a:p>
            <a:r>
              <a:rPr lang="en-US" dirty="0" smtClean="0"/>
              <a:t>Provide Data on the Number of Transcripts Processed Monthly</a:t>
            </a:r>
          </a:p>
          <a:p>
            <a:r>
              <a:rPr lang="en-US" dirty="0" smtClean="0"/>
              <a:t>Estimate Paper Consumption</a:t>
            </a:r>
          </a:p>
          <a:p>
            <a:r>
              <a:rPr lang="en-US" dirty="0" smtClean="0"/>
              <a:t>Evaluate Postage Costs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394757" y="1371600"/>
            <a:ext cx="4880533" cy="685800"/>
          </a:xfrm>
        </p:spPr>
        <p:txBody>
          <a:bodyPr/>
          <a:lstStyle/>
          <a:p>
            <a:pPr algn="ctr"/>
            <a:r>
              <a:rPr lang="en-US" dirty="0" smtClean="0"/>
              <a:t>Performance </a:t>
            </a:r>
            <a:r>
              <a:rPr lang="en-US" dirty="0" smtClean="0"/>
              <a:t>Objective</a:t>
            </a:r>
          </a:p>
          <a:p>
            <a:pPr algn="ctr"/>
            <a:r>
              <a:rPr lang="en-US" sz="2000" dirty="0" smtClean="0"/>
              <a:t>(Sense and Meaning)</a:t>
            </a:r>
            <a:endParaRPr lang="en-US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70593" y="2209799"/>
            <a:ext cx="5104071" cy="3581401"/>
          </a:xfrm>
        </p:spPr>
        <p:txBody>
          <a:bodyPr/>
          <a:lstStyle/>
          <a:p>
            <a:r>
              <a:rPr lang="en-US" dirty="0" smtClean="0"/>
              <a:t>Justify the number of employees in the office</a:t>
            </a:r>
          </a:p>
          <a:p>
            <a:r>
              <a:rPr lang="en-US" dirty="0" smtClean="0"/>
              <a:t>Critique and </a:t>
            </a:r>
            <a:r>
              <a:rPr lang="en-US" dirty="0" smtClean="0"/>
              <a:t>streamline </a:t>
            </a:r>
            <a:r>
              <a:rPr lang="en-US" dirty="0" smtClean="0"/>
              <a:t>transcript process</a:t>
            </a:r>
          </a:p>
          <a:p>
            <a:pPr lvl="1"/>
            <a:r>
              <a:rPr lang="en-US" dirty="0" smtClean="0"/>
              <a:t>Paper Production</a:t>
            </a:r>
          </a:p>
          <a:p>
            <a:pPr lvl="1"/>
            <a:r>
              <a:rPr lang="en-US" dirty="0" smtClean="0"/>
              <a:t>Technical Upgrades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5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3537" y="304801"/>
            <a:ext cx="10361752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3536" y="1219200"/>
            <a:ext cx="10361127" cy="4572000"/>
          </a:xfrm>
        </p:spPr>
        <p:txBody>
          <a:bodyPr/>
          <a:lstStyle/>
          <a:p>
            <a:r>
              <a:rPr lang="en-US" dirty="0" smtClean="0"/>
              <a:t>One month to compile the number of transcripts</a:t>
            </a:r>
          </a:p>
          <a:p>
            <a:r>
              <a:rPr lang="en-US" dirty="0" smtClean="0"/>
              <a:t>Entering the data on the Spreadsheet</a:t>
            </a:r>
          </a:p>
          <a:p>
            <a:pPr lvl="1"/>
            <a:r>
              <a:rPr lang="en-US" dirty="0" smtClean="0"/>
              <a:t>Approximately 60 minutes</a:t>
            </a:r>
          </a:p>
          <a:p>
            <a:r>
              <a:rPr lang="en-US" dirty="0" smtClean="0"/>
              <a:t>Data Collection is an ongoing process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1026" name="Picture 2" descr="C:\Users\jpierson\AppData\Local\Microsoft\Windows\Temporary Internet Files\Content.IE5\Y4CEVX7A\alarm_clock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3276600"/>
            <a:ext cx="2828924" cy="272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08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228599"/>
            <a:ext cx="10361752" cy="914401"/>
          </a:xfrm>
        </p:spPr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536" y="1295400"/>
            <a:ext cx="10361127" cy="4800599"/>
          </a:xfrm>
        </p:spPr>
        <p:txBody>
          <a:bodyPr>
            <a:normAutofit/>
          </a:bodyPr>
          <a:lstStyle/>
          <a:p>
            <a:r>
              <a:rPr lang="en-US" dirty="0" smtClean="0"/>
              <a:t>Enter the Number of Transcripts Processed Monthly</a:t>
            </a:r>
          </a:p>
          <a:p>
            <a:pPr lvl="1"/>
            <a:r>
              <a:rPr lang="en-US" dirty="0" smtClean="0"/>
              <a:t>E-Transcripts</a:t>
            </a:r>
          </a:p>
          <a:p>
            <a:pPr lvl="1"/>
            <a:r>
              <a:rPr lang="en-US" dirty="0" smtClean="0"/>
              <a:t>Paper Transcripts</a:t>
            </a:r>
          </a:p>
          <a:p>
            <a:pPr lvl="1"/>
            <a:r>
              <a:rPr lang="en-US" dirty="0" smtClean="0"/>
              <a:t>Resent Transcripts</a:t>
            </a:r>
          </a:p>
          <a:p>
            <a:r>
              <a:rPr lang="en-US" dirty="0" smtClean="0"/>
              <a:t>Compare number of transcripts processed to Previous Fiscal Year</a:t>
            </a:r>
          </a:p>
          <a:p>
            <a:pPr lvl="1"/>
            <a:r>
              <a:rPr lang="en-US" dirty="0" smtClean="0"/>
              <a:t>IE-January 2015 to January 2016</a:t>
            </a:r>
          </a:p>
          <a:p>
            <a:r>
              <a:rPr lang="en-US" dirty="0" smtClean="0"/>
              <a:t>Report on the Number Transcripts Processed per Fiscal Year</a:t>
            </a:r>
          </a:p>
          <a:p>
            <a:pPr lvl="1"/>
            <a:r>
              <a:rPr lang="en-US" dirty="0" smtClean="0"/>
              <a:t>Average </a:t>
            </a:r>
          </a:p>
          <a:p>
            <a:pPr lvl="1"/>
            <a:r>
              <a:rPr lang="en-US" dirty="0" smtClean="0"/>
              <a:t>Minimum</a:t>
            </a:r>
          </a:p>
          <a:p>
            <a:pPr lvl="1"/>
            <a:r>
              <a:rPr lang="en-US" dirty="0" smtClean="0"/>
              <a:t>Maximum </a:t>
            </a:r>
          </a:p>
          <a:p>
            <a:r>
              <a:rPr lang="en-US" dirty="0" smtClean="0"/>
              <a:t>Graphical representation of Transcript Data</a:t>
            </a:r>
          </a:p>
        </p:txBody>
      </p:sp>
    </p:spTree>
    <p:extLst>
      <p:ext uri="{BB962C8B-B14F-4D97-AF65-F5344CB8AC3E}">
        <p14:creationId xmlns:p14="http://schemas.microsoft.com/office/powerpoint/2010/main" val="1497736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Skills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Adjust margins, headers, footers, print titles, hyperlink, Fill series, conditional formatting,  Built in formulas, cell reference, and absolute formulas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06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3537" y="381001"/>
            <a:ext cx="10361752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Headers, Footers and Print Titles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2813" y="1219201"/>
            <a:ext cx="5105400" cy="440715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170593" y="1219201"/>
            <a:ext cx="510407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Header and Footers</a:t>
            </a:r>
          </a:p>
          <a:p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Transcript Report for the month of Jan 2016 is a Print title</a:t>
            </a:r>
          </a:p>
          <a:p>
            <a:r>
              <a:rPr lang="en-US" sz="2600" dirty="0" smtClean="0"/>
              <a:t> Custom Margins </a:t>
            </a:r>
          </a:p>
          <a:p>
            <a:pPr lvl="1"/>
            <a:r>
              <a:rPr lang="en-US" sz="2200" dirty="0" smtClean="0"/>
              <a:t>Top Margin .75</a:t>
            </a:r>
          </a:p>
          <a:p>
            <a:pPr lvl="1"/>
            <a:r>
              <a:rPr lang="en-US" sz="2200" dirty="0" smtClean="0"/>
              <a:t>Bottom Margin .5</a:t>
            </a:r>
          </a:p>
          <a:p>
            <a:pPr lvl="1"/>
            <a:r>
              <a:rPr lang="en-US" sz="2200" dirty="0" smtClean="0"/>
              <a:t>Left Margin and right margin .25</a:t>
            </a:r>
          </a:p>
          <a:p>
            <a:pPr lvl="1"/>
            <a:r>
              <a:rPr lang="en-US" sz="2200" dirty="0" smtClean="0"/>
              <a:t>Header and footer .3</a:t>
            </a:r>
          </a:p>
          <a:p>
            <a:r>
              <a:rPr lang="en-US" sz="2600" dirty="0" smtClean="0"/>
              <a:t>Spreadsheet is centered Horizontally and vertically</a:t>
            </a:r>
          </a:p>
          <a:p>
            <a:r>
              <a:rPr lang="en-US" sz="2600" dirty="0" smtClean="0"/>
              <a:t>Legal paper size</a:t>
            </a:r>
          </a:p>
          <a:p>
            <a:pPr marL="457063" lvl="1" indent="0">
              <a:buNone/>
            </a:pPr>
            <a:r>
              <a:rPr lang="en-US" dirty="0" smtClean="0"/>
              <a:t> 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665412" y="1219201"/>
            <a:ext cx="1524000" cy="3809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12813" y="5334000"/>
            <a:ext cx="3124199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2412" y="1600200"/>
            <a:ext cx="25146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465828"/>
            <a:ext cx="10361752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Hyperlink, Fill Series, Conditional formatting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2812" y="1447800"/>
            <a:ext cx="5105400" cy="453991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71219" y="1532628"/>
            <a:ext cx="5104070" cy="4539916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Official Transcript is Hyperlinked to the Office of Registrar Webpage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fill Series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Months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Conditional formatting</a:t>
            </a:r>
          </a:p>
          <a:p>
            <a:pPr lvl="1"/>
            <a:r>
              <a:rPr lang="en-US" sz="2400" dirty="0" smtClean="0">
                <a:solidFill>
                  <a:srgbClr val="00B050"/>
                </a:solidFill>
              </a:rPr>
              <a:t> change text color red for number greater than 5 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74811" y="2472945"/>
            <a:ext cx="533400" cy="30480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61218" y="2358189"/>
            <a:ext cx="3124944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6212" y="4107689"/>
            <a:ext cx="4039950" cy="76911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6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381001"/>
            <a:ext cx="10361752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Built in formula and cell reference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399212" y="1600200"/>
            <a:ext cx="4453099" cy="289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1295400"/>
            <a:ext cx="5410200" cy="36068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84213" y="4038599"/>
            <a:ext cx="5410200" cy="10159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4213" y="5088017"/>
            <a:ext cx="4343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Formulas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Sum, Min, Max, Average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Across Different Sheets</a:t>
            </a:r>
          </a:p>
        </p:txBody>
      </p:sp>
      <p:sp>
        <p:nvSpPr>
          <p:cNvPr id="14" name="Oval 13"/>
          <p:cNvSpPr/>
          <p:nvPr/>
        </p:nvSpPr>
        <p:spPr>
          <a:xfrm>
            <a:off x="8644226" y="1714500"/>
            <a:ext cx="2319499" cy="1752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681885" y="1924050"/>
            <a:ext cx="2244180" cy="148690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399212" y="5025345"/>
            <a:ext cx="4453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Cell Reference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Across different sheets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999412" y="1714500"/>
            <a:ext cx="644814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65412" y="1295400"/>
            <a:ext cx="7620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130508" y="1924051"/>
            <a:ext cx="2513718" cy="27622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8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A765CE0-A8A0-42E0-82D2-3F870DB4D5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0</TotalTime>
  <Words>540</Words>
  <Application>Microsoft Office PowerPoint</Application>
  <PresentationFormat>Custom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Tw Cen MT</vt:lpstr>
      <vt:lpstr>Wingdings 2</vt:lpstr>
      <vt:lpstr>HDOfficeLightV0</vt:lpstr>
      <vt:lpstr>Droplet</vt:lpstr>
      <vt:lpstr>Transcripts by the numbers </vt:lpstr>
      <vt:lpstr>Office of the registrar-Transcripts</vt:lpstr>
      <vt:lpstr>Goals and objectives</vt:lpstr>
      <vt:lpstr>Timeline</vt:lpstr>
      <vt:lpstr>Activity</vt:lpstr>
      <vt:lpstr>Basic Skills</vt:lpstr>
      <vt:lpstr>Headers, Footers and Print Titles</vt:lpstr>
      <vt:lpstr>Hyperlink, Fill Series, Conditional formatting</vt:lpstr>
      <vt:lpstr>Built in formula and cell reference</vt:lpstr>
      <vt:lpstr>Absolute Formulas</vt:lpstr>
      <vt:lpstr>Advanced features</vt:lpstr>
      <vt:lpstr>Bar Graph</vt:lpstr>
      <vt:lpstr>E-Transcripts</vt:lpstr>
      <vt:lpstr>Evaluation</vt:lpstr>
      <vt:lpstr>Brainy Bits</vt:lpstr>
      <vt:lpstr>bibliography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2016-02-07T23:45:14Z</dcterms:created>
  <dcterms:modified xsi:type="dcterms:W3CDTF">2016-02-14T23:05:08Z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TC028048959991</vt:lpwstr>
  </property>
</Properties>
</file>